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
  </p:notesMasterIdLst>
  <p:sldIdLst>
    <p:sldId id="269" r:id="rId5"/>
    <p:sldId id="271" r:id="rId6"/>
    <p:sldId id="27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ADB7"/>
    <a:srgbClr val="48B2EB"/>
    <a:srgbClr val="222642"/>
    <a:srgbClr val="D8292F"/>
    <a:srgbClr val="DA292F"/>
    <a:srgbClr val="7D8792"/>
    <a:srgbClr val="F6C042"/>
    <a:srgbClr val="A7C96A"/>
    <a:srgbClr val="FC617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13"/>
    <p:restoredTop sz="94626"/>
  </p:normalViewPr>
  <p:slideViewPr>
    <p:cSldViewPr snapToGrid="0" snapToObjects="1">
      <p:cViewPr varScale="1">
        <p:scale>
          <a:sx n="77" d="100"/>
          <a:sy n="77" d="100"/>
        </p:scale>
        <p:origin x="955"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E37AEB-AA5F-C449-917B-1C2271CC99F3}" type="datetimeFigureOut">
              <a:rPr lang="en-US" smtClean="0"/>
              <a:t>12/22/2020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66BC63-D232-4B47-AD14-E6A495D5896C}" type="slidenum">
              <a:rPr lang="en-US" smtClean="0"/>
              <a:t>‹#›</a:t>
            </a:fld>
            <a:endParaRPr lang="en-US"/>
          </a:p>
        </p:txBody>
      </p:sp>
    </p:spTree>
    <p:extLst>
      <p:ext uri="{BB962C8B-B14F-4D97-AF65-F5344CB8AC3E}">
        <p14:creationId xmlns:p14="http://schemas.microsoft.com/office/powerpoint/2010/main" val="349651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66BC63-D232-4B47-AD14-E6A495D5896C}" type="slidenum">
              <a:rPr lang="en-US" smtClean="0"/>
              <a:t>1</a:t>
            </a:fld>
            <a:endParaRPr lang="en-US"/>
          </a:p>
        </p:txBody>
      </p:sp>
    </p:spTree>
    <p:extLst>
      <p:ext uri="{BB962C8B-B14F-4D97-AF65-F5344CB8AC3E}">
        <p14:creationId xmlns:p14="http://schemas.microsoft.com/office/powerpoint/2010/main" val="9078629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HORT TITLE COVER">
    <p:bg>
      <p:bgRef idx="1002">
        <a:schemeClr val="bg2"/>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03F83F6-4B88-2C47-8316-0F1CE15F3D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D602924E-2239-C04C-97DD-05979E0BEC6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4533" t="28723" b="28723"/>
          <a:stretch/>
        </p:blipFill>
        <p:spPr>
          <a:xfrm>
            <a:off x="0" y="-1"/>
            <a:ext cx="6096000" cy="6858001"/>
          </a:xfrm>
          <a:prstGeom prst="rect">
            <a:avLst/>
          </a:prstGeom>
        </p:spPr>
      </p:pic>
      <p:pic>
        <p:nvPicPr>
          <p:cNvPr id="15" name="Picture 14">
            <a:extLst>
              <a:ext uri="{FF2B5EF4-FFF2-40B4-BE49-F238E27FC236}">
                <a16:creationId xmlns:a16="http://schemas.microsoft.com/office/drawing/2014/main" id="{C697D6CA-A141-F843-AC08-88D6D4FE0B98}"/>
              </a:ext>
            </a:extLst>
          </p:cNvPr>
          <p:cNvPicPr>
            <a:picLocks noChangeAspect="1"/>
          </p:cNvPicPr>
          <p:nvPr userDrawn="1"/>
        </p:nvPicPr>
        <p:blipFill>
          <a:blip r:embed="rId4"/>
          <a:stretch>
            <a:fillRect/>
          </a:stretch>
        </p:blipFill>
        <p:spPr>
          <a:xfrm>
            <a:off x="9258684" y="5593924"/>
            <a:ext cx="2343524" cy="678626"/>
          </a:xfrm>
          <a:prstGeom prst="rect">
            <a:avLst/>
          </a:prstGeom>
        </p:spPr>
      </p:pic>
      <p:sp>
        <p:nvSpPr>
          <p:cNvPr id="19" name="Rectangle 18">
            <a:extLst>
              <a:ext uri="{FF2B5EF4-FFF2-40B4-BE49-F238E27FC236}">
                <a16:creationId xmlns:a16="http://schemas.microsoft.com/office/drawing/2014/main" id="{0C56C431-0E1F-B645-B66D-4D273682916C}"/>
              </a:ext>
            </a:extLst>
          </p:cNvPr>
          <p:cNvSpPr/>
          <p:nvPr userDrawn="1"/>
        </p:nvSpPr>
        <p:spPr>
          <a:xfrm>
            <a:off x="1" y="7995725"/>
            <a:ext cx="15179042" cy="3263704"/>
          </a:xfrm>
          <a:prstGeom prst="rect">
            <a:avLst/>
          </a:prstGeom>
          <a:solidFill>
            <a:srgbClr val="2126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1" dirty="0"/>
              <a:t>  </a:t>
            </a:r>
          </a:p>
        </p:txBody>
      </p:sp>
      <p:sp>
        <p:nvSpPr>
          <p:cNvPr id="20" name="Subtitle 5">
            <a:extLst>
              <a:ext uri="{FF2B5EF4-FFF2-40B4-BE49-F238E27FC236}">
                <a16:creationId xmlns:a16="http://schemas.microsoft.com/office/drawing/2014/main" id="{6AB8B963-93EF-C249-B11C-0070122E310B}"/>
              </a:ext>
            </a:extLst>
          </p:cNvPr>
          <p:cNvSpPr txBox="1">
            <a:spLocks/>
          </p:cNvSpPr>
          <p:nvPr userDrawn="1"/>
        </p:nvSpPr>
        <p:spPr>
          <a:xfrm>
            <a:off x="1" y="7451311"/>
            <a:ext cx="4074942" cy="544414"/>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1" dirty="0">
                <a:solidFill>
                  <a:srgbClr val="222642"/>
                </a:solidFill>
                <a:latin typeface="Lato" panose="020F0502020204030203" pitchFamily="34" charset="77"/>
              </a:rPr>
              <a:t>TEXT STYLES</a:t>
            </a:r>
          </a:p>
        </p:txBody>
      </p:sp>
      <p:sp>
        <p:nvSpPr>
          <p:cNvPr id="21" name="Title 4">
            <a:extLst>
              <a:ext uri="{FF2B5EF4-FFF2-40B4-BE49-F238E27FC236}">
                <a16:creationId xmlns:a16="http://schemas.microsoft.com/office/drawing/2014/main" id="{FF8175DD-9519-8148-956C-EEEE2E9AF4A0}"/>
              </a:ext>
            </a:extLst>
          </p:cNvPr>
          <p:cNvSpPr txBox="1">
            <a:spLocks/>
          </p:cNvSpPr>
          <p:nvPr userDrawn="1"/>
        </p:nvSpPr>
        <p:spPr>
          <a:xfrm>
            <a:off x="370449" y="8497668"/>
            <a:ext cx="5636457" cy="824081"/>
          </a:xfrm>
          <a:prstGeom prst="rect">
            <a:avLst/>
          </a:prstGeom>
        </p:spPr>
        <p:txBody>
          <a:bodyPr vert="horz" lIns="91440" tIns="45721" rIns="91440" bIns="45721"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Lato" panose="020F0502020204030203" pitchFamily="34" charset="77"/>
              </a:rPr>
              <a:t>PRIMARY TITLE</a:t>
            </a:r>
            <a:r>
              <a:rPr lang="en-US" sz="4000" b="1" dirty="0">
                <a:solidFill>
                  <a:srgbClr val="D8292F"/>
                </a:solidFill>
                <a:latin typeface="Lato" panose="020F0502020204030203" pitchFamily="34" charset="77"/>
              </a:rPr>
              <a:t>.</a:t>
            </a:r>
            <a:br>
              <a:rPr lang="en-US" sz="4000" b="1" dirty="0">
                <a:latin typeface="Lato" panose="020F0502020204030203" pitchFamily="34" charset="77"/>
              </a:rPr>
            </a:br>
            <a:endParaRPr lang="en-US" sz="4000" b="1" dirty="0">
              <a:latin typeface="Lato" panose="020F0502020204030203" pitchFamily="34" charset="77"/>
            </a:endParaRPr>
          </a:p>
        </p:txBody>
      </p:sp>
      <p:sp>
        <p:nvSpPr>
          <p:cNvPr id="22" name="Subtitle 5">
            <a:extLst>
              <a:ext uri="{FF2B5EF4-FFF2-40B4-BE49-F238E27FC236}">
                <a16:creationId xmlns:a16="http://schemas.microsoft.com/office/drawing/2014/main" id="{F7D7F560-12B8-1B4D-A829-BBDC53096BC6}"/>
              </a:ext>
            </a:extLst>
          </p:cNvPr>
          <p:cNvSpPr txBox="1">
            <a:spLocks/>
          </p:cNvSpPr>
          <p:nvPr userDrawn="1"/>
        </p:nvSpPr>
        <p:spPr>
          <a:xfrm>
            <a:off x="6156960" y="8694259"/>
            <a:ext cx="7277689" cy="402055"/>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1" dirty="0" err="1">
                <a:latin typeface="Lato" panose="020F0502020204030203" pitchFamily="34" charset="77"/>
              </a:rPr>
              <a:t>Lato</a:t>
            </a:r>
            <a:r>
              <a:rPr lang="en-US" sz="1401" dirty="0">
                <a:latin typeface="Lato" panose="020F0502020204030203" pitchFamily="34" charset="77"/>
              </a:rPr>
              <a:t> Bold – 40pts – White + red full stop </a:t>
            </a:r>
          </a:p>
        </p:txBody>
      </p:sp>
      <p:cxnSp>
        <p:nvCxnSpPr>
          <p:cNvPr id="23" name="Straight Connector 22">
            <a:extLst>
              <a:ext uri="{FF2B5EF4-FFF2-40B4-BE49-F238E27FC236}">
                <a16:creationId xmlns:a16="http://schemas.microsoft.com/office/drawing/2014/main" id="{04FA995F-9570-1049-BBC7-B20224190F86}"/>
              </a:ext>
            </a:extLst>
          </p:cNvPr>
          <p:cNvCxnSpPr/>
          <p:nvPr userDrawn="1"/>
        </p:nvCxnSpPr>
        <p:spPr>
          <a:xfrm>
            <a:off x="5880297" y="8380339"/>
            <a:ext cx="0" cy="24944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4">
            <a:extLst>
              <a:ext uri="{FF2B5EF4-FFF2-40B4-BE49-F238E27FC236}">
                <a16:creationId xmlns:a16="http://schemas.microsoft.com/office/drawing/2014/main" id="{22D97569-0E3E-B643-A352-78A947089B5D}"/>
              </a:ext>
            </a:extLst>
          </p:cNvPr>
          <p:cNvSpPr txBox="1">
            <a:spLocks/>
          </p:cNvSpPr>
          <p:nvPr userDrawn="1"/>
        </p:nvSpPr>
        <p:spPr>
          <a:xfrm>
            <a:off x="370451" y="9234037"/>
            <a:ext cx="4764261" cy="426525"/>
          </a:xfrm>
          <a:prstGeom prst="rect">
            <a:avLst/>
          </a:prstGeom>
        </p:spPr>
        <p:txBody>
          <a:bodyPr vert="horz" lIns="91440" tIns="45721" rIns="91440" bIns="45721"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1" dirty="0">
                <a:latin typeface="Lato" panose="020F0502020204030203" pitchFamily="34" charset="77"/>
              </a:rPr>
              <a:t>SUB TITLE</a:t>
            </a:r>
          </a:p>
        </p:txBody>
      </p:sp>
      <p:sp>
        <p:nvSpPr>
          <p:cNvPr id="25" name="Subtitle 5">
            <a:extLst>
              <a:ext uri="{FF2B5EF4-FFF2-40B4-BE49-F238E27FC236}">
                <a16:creationId xmlns:a16="http://schemas.microsoft.com/office/drawing/2014/main" id="{2E8C736D-3A28-5E40-8BF1-C1849291196E}"/>
              </a:ext>
            </a:extLst>
          </p:cNvPr>
          <p:cNvSpPr txBox="1">
            <a:spLocks/>
          </p:cNvSpPr>
          <p:nvPr userDrawn="1"/>
        </p:nvSpPr>
        <p:spPr>
          <a:xfrm>
            <a:off x="6156960" y="9277891"/>
            <a:ext cx="7277689" cy="338813"/>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1" dirty="0" err="1">
                <a:latin typeface="Lato" panose="020F0502020204030203" pitchFamily="34" charset="77"/>
              </a:rPr>
              <a:t>Lato</a:t>
            </a:r>
            <a:r>
              <a:rPr lang="en-US" sz="1401" dirty="0">
                <a:latin typeface="Lato" panose="020F0502020204030203" pitchFamily="34" charset="77"/>
              </a:rPr>
              <a:t> Regular – 22pts – White</a:t>
            </a:r>
          </a:p>
        </p:txBody>
      </p:sp>
      <p:sp>
        <p:nvSpPr>
          <p:cNvPr id="26" name="Subtitle 5">
            <a:extLst>
              <a:ext uri="{FF2B5EF4-FFF2-40B4-BE49-F238E27FC236}">
                <a16:creationId xmlns:a16="http://schemas.microsoft.com/office/drawing/2014/main" id="{04041117-90CA-B24C-A615-EEFE451AD535}"/>
              </a:ext>
            </a:extLst>
          </p:cNvPr>
          <p:cNvSpPr txBox="1">
            <a:spLocks/>
          </p:cNvSpPr>
          <p:nvPr userDrawn="1"/>
        </p:nvSpPr>
        <p:spPr>
          <a:xfrm>
            <a:off x="370450" y="9723804"/>
            <a:ext cx="3906130" cy="506083"/>
          </a:xfrm>
          <a:prstGeom prst="rect">
            <a:avLst/>
          </a:prstGeom>
        </p:spPr>
        <p:txBody>
          <a:bodyPr vert="horz" lIns="91440" tIns="45721" rIns="91440" bIns="45721"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801" b="1" dirty="0">
                <a:solidFill>
                  <a:srgbClr val="48B2EB"/>
                </a:solidFill>
                <a:latin typeface="Lato" panose="020F0502020204030203" pitchFamily="34" charset="77"/>
                <a:cs typeface="Proxima Nova"/>
              </a:rPr>
              <a:t>Summary text</a:t>
            </a:r>
            <a:endParaRPr lang="en-US" sz="1801" b="1" dirty="0">
              <a:solidFill>
                <a:srgbClr val="48B2EB"/>
              </a:solidFill>
              <a:latin typeface="Lato" panose="020F0502020204030203" pitchFamily="34" charset="77"/>
            </a:endParaRPr>
          </a:p>
        </p:txBody>
      </p:sp>
      <p:sp>
        <p:nvSpPr>
          <p:cNvPr id="27" name="Subtitle 5">
            <a:extLst>
              <a:ext uri="{FF2B5EF4-FFF2-40B4-BE49-F238E27FC236}">
                <a16:creationId xmlns:a16="http://schemas.microsoft.com/office/drawing/2014/main" id="{442E6DC1-DD09-2346-8E72-B6F73F89AF94}"/>
              </a:ext>
            </a:extLst>
          </p:cNvPr>
          <p:cNvSpPr txBox="1">
            <a:spLocks/>
          </p:cNvSpPr>
          <p:nvPr userDrawn="1"/>
        </p:nvSpPr>
        <p:spPr>
          <a:xfrm>
            <a:off x="6156960" y="9821438"/>
            <a:ext cx="7277689" cy="402055"/>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1" dirty="0" err="1">
                <a:latin typeface="Lato" panose="020F0502020204030203" pitchFamily="34" charset="77"/>
              </a:rPr>
              <a:t>Lato</a:t>
            </a:r>
            <a:r>
              <a:rPr lang="en-US" sz="1401" dirty="0">
                <a:latin typeface="Lato" panose="020F0502020204030203" pitchFamily="34" charset="77"/>
              </a:rPr>
              <a:t> Bold – 18pts – Action Blue</a:t>
            </a:r>
          </a:p>
        </p:txBody>
      </p:sp>
      <p:sp>
        <p:nvSpPr>
          <p:cNvPr id="28" name="Rectangle 27">
            <a:extLst>
              <a:ext uri="{FF2B5EF4-FFF2-40B4-BE49-F238E27FC236}">
                <a16:creationId xmlns:a16="http://schemas.microsoft.com/office/drawing/2014/main" id="{6E7ADB0C-B835-2A44-85C9-D63F87A1B825}"/>
              </a:ext>
            </a:extLst>
          </p:cNvPr>
          <p:cNvSpPr/>
          <p:nvPr userDrawn="1"/>
        </p:nvSpPr>
        <p:spPr>
          <a:xfrm>
            <a:off x="-6362700" y="-1"/>
            <a:ext cx="5586324" cy="6858000"/>
          </a:xfrm>
          <a:prstGeom prst="rect">
            <a:avLst/>
          </a:prstGeom>
          <a:solidFill>
            <a:srgbClr val="2126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1" dirty="0"/>
              <a:t>  </a:t>
            </a:r>
          </a:p>
        </p:txBody>
      </p:sp>
      <p:sp>
        <p:nvSpPr>
          <p:cNvPr id="29" name="Subtitle 5">
            <a:extLst>
              <a:ext uri="{FF2B5EF4-FFF2-40B4-BE49-F238E27FC236}">
                <a16:creationId xmlns:a16="http://schemas.microsoft.com/office/drawing/2014/main" id="{01BA4FDF-D05C-7E4D-A153-3EC96B2B8E76}"/>
              </a:ext>
            </a:extLst>
          </p:cNvPr>
          <p:cNvSpPr txBox="1">
            <a:spLocks/>
          </p:cNvSpPr>
          <p:nvPr userDrawn="1"/>
        </p:nvSpPr>
        <p:spPr>
          <a:xfrm>
            <a:off x="-6362699" y="-544414"/>
            <a:ext cx="4074942" cy="544414"/>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1" dirty="0">
                <a:solidFill>
                  <a:srgbClr val="222642"/>
                </a:solidFill>
                <a:latin typeface="Lato" panose="020F0502020204030203" pitchFamily="34" charset="77"/>
              </a:rPr>
              <a:t>COLOURS</a:t>
            </a:r>
          </a:p>
        </p:txBody>
      </p:sp>
      <p:sp>
        <p:nvSpPr>
          <p:cNvPr id="30" name="Rounded Rectangle 29">
            <a:extLst>
              <a:ext uri="{FF2B5EF4-FFF2-40B4-BE49-F238E27FC236}">
                <a16:creationId xmlns:a16="http://schemas.microsoft.com/office/drawing/2014/main" id="{6B46A461-E29C-0846-81FD-E37ACD508B9E}"/>
              </a:ext>
            </a:extLst>
          </p:cNvPr>
          <p:cNvSpPr/>
          <p:nvPr userDrawn="1"/>
        </p:nvSpPr>
        <p:spPr>
          <a:xfrm>
            <a:off x="-5891659" y="456481"/>
            <a:ext cx="753742" cy="753743"/>
          </a:xfrm>
          <a:prstGeom prst="roundRect">
            <a:avLst/>
          </a:prstGeom>
          <a:solidFill>
            <a:srgbClr val="222642"/>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2" name="Subtitle 5">
            <a:extLst>
              <a:ext uri="{FF2B5EF4-FFF2-40B4-BE49-F238E27FC236}">
                <a16:creationId xmlns:a16="http://schemas.microsoft.com/office/drawing/2014/main" id="{22EF3A41-A3A6-CE45-B34F-C34717B23BD6}"/>
              </a:ext>
            </a:extLst>
          </p:cNvPr>
          <p:cNvSpPr txBox="1">
            <a:spLocks/>
          </p:cNvSpPr>
          <p:nvPr userDrawn="1"/>
        </p:nvSpPr>
        <p:spPr>
          <a:xfrm>
            <a:off x="-6097409" y="1373211"/>
            <a:ext cx="1155938" cy="1093944"/>
          </a:xfrm>
          <a:prstGeom prst="rect">
            <a:avLst/>
          </a:prstGeom>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sz="900" b="1" i="0" kern="1200" dirty="0">
                <a:solidFill>
                  <a:schemeClr val="tx1"/>
                </a:solidFill>
                <a:effectLst/>
                <a:latin typeface="Lato" panose="020F0502020204030203" pitchFamily="34" charset="77"/>
                <a:ea typeface="+mn-ea"/>
                <a:cs typeface="+mn-cs"/>
              </a:rPr>
              <a:t>TRAVELEX BLUE</a:t>
            </a:r>
            <a:endParaRPr lang="en-GB" sz="900" b="0" i="0" kern="1200" dirty="0">
              <a:solidFill>
                <a:schemeClr val="tx1"/>
              </a:solidFill>
              <a:effectLst/>
              <a:latin typeface="Lato" panose="020F0502020204030203" pitchFamily="34" charset="77"/>
              <a:ea typeface="+mn-ea"/>
              <a:cs typeface="+mn-cs"/>
            </a:endParaRPr>
          </a:p>
          <a:p>
            <a:pPr marL="0" indent="0" algn="ctr">
              <a:lnSpc>
                <a:spcPct val="100000"/>
              </a:lnSpc>
              <a:buNone/>
            </a:pPr>
            <a:r>
              <a:rPr lang="en-GB" sz="900" b="0" i="0" kern="1200" cap="all" dirty="0">
                <a:solidFill>
                  <a:schemeClr val="tx1"/>
                </a:solidFill>
                <a:effectLst/>
                <a:latin typeface="Lato" panose="020F0502020204030203" pitchFamily="34" charset="77"/>
                <a:ea typeface="+mn-ea"/>
                <a:cs typeface="+mn-cs"/>
              </a:rPr>
              <a:t>HEX #212644</a:t>
            </a:r>
            <a:endParaRPr lang="en-GB" sz="900" b="0" i="0" kern="1200" dirty="0">
              <a:solidFill>
                <a:schemeClr val="tx1"/>
              </a:solidFill>
              <a:effectLst/>
              <a:latin typeface="Lato" panose="020F0502020204030203" pitchFamily="34" charset="77"/>
              <a:ea typeface="+mn-ea"/>
              <a:cs typeface="+mn-cs"/>
            </a:endParaRPr>
          </a:p>
          <a:p>
            <a:pPr marL="0" indent="0" algn="ctr">
              <a:lnSpc>
                <a:spcPct val="100000"/>
              </a:lnSpc>
              <a:buNone/>
            </a:pPr>
            <a:r>
              <a:rPr lang="en-GB" sz="900" b="0" i="0" kern="1200" dirty="0">
                <a:solidFill>
                  <a:schemeClr val="tx1"/>
                </a:solidFill>
                <a:effectLst/>
                <a:latin typeface="Lato" panose="020F0502020204030203" pitchFamily="34" charset="77"/>
                <a:ea typeface="+mn-ea"/>
                <a:cs typeface="+mn-cs"/>
              </a:rPr>
              <a:t>RGB 33, 38, 68</a:t>
            </a:r>
          </a:p>
        </p:txBody>
      </p:sp>
      <p:sp>
        <p:nvSpPr>
          <p:cNvPr id="33" name="Rounded Rectangle 32">
            <a:extLst>
              <a:ext uri="{FF2B5EF4-FFF2-40B4-BE49-F238E27FC236}">
                <a16:creationId xmlns:a16="http://schemas.microsoft.com/office/drawing/2014/main" id="{247F3B0D-4EDE-9C46-9A7D-426C35D1875A}"/>
              </a:ext>
            </a:extLst>
          </p:cNvPr>
          <p:cNvSpPr/>
          <p:nvPr userDrawn="1"/>
        </p:nvSpPr>
        <p:spPr>
          <a:xfrm>
            <a:off x="-4639939" y="456481"/>
            <a:ext cx="753742" cy="753743"/>
          </a:xfrm>
          <a:prstGeom prst="roundRect">
            <a:avLst/>
          </a:prstGeom>
          <a:solidFill>
            <a:srgbClr val="DA292F"/>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4" name="Subtitle 5">
            <a:extLst>
              <a:ext uri="{FF2B5EF4-FFF2-40B4-BE49-F238E27FC236}">
                <a16:creationId xmlns:a16="http://schemas.microsoft.com/office/drawing/2014/main" id="{29BEF097-0A83-1F49-857F-F7DDB0294C60}"/>
              </a:ext>
            </a:extLst>
          </p:cNvPr>
          <p:cNvSpPr txBox="1">
            <a:spLocks/>
          </p:cNvSpPr>
          <p:nvPr userDrawn="1"/>
        </p:nvSpPr>
        <p:spPr>
          <a:xfrm>
            <a:off x="-4837029" y="1373210"/>
            <a:ext cx="1104498" cy="904164"/>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GB" sz="900" b="1" i="0" kern="1200" dirty="0">
                <a:solidFill>
                  <a:schemeClr val="tx1"/>
                </a:solidFill>
                <a:effectLst/>
                <a:latin typeface="Lato" panose="020F0502020204030203" pitchFamily="34" charset="77"/>
                <a:ea typeface="+mn-ea"/>
                <a:cs typeface="+mn-cs"/>
              </a:rPr>
              <a:t>TRAVELEX RED</a:t>
            </a:r>
            <a:endParaRPr lang="en-GB" sz="900" b="0" i="0" kern="1200" dirty="0">
              <a:solidFill>
                <a:schemeClr val="tx1"/>
              </a:solidFill>
              <a:effectLst/>
              <a:latin typeface="Lato" panose="020F0502020204030203" pitchFamily="34" charset="77"/>
              <a:ea typeface="+mn-ea"/>
              <a:cs typeface="+mn-cs"/>
            </a:endParaRPr>
          </a:p>
          <a:p>
            <a:pPr marL="0" indent="0" algn="ctr">
              <a:lnSpc>
                <a:spcPct val="110000"/>
              </a:lnSpc>
              <a:buNone/>
            </a:pPr>
            <a:r>
              <a:rPr lang="en-GB" sz="900" b="0" i="0" kern="1200" cap="all" dirty="0">
                <a:solidFill>
                  <a:schemeClr val="tx1"/>
                </a:solidFill>
                <a:effectLst/>
                <a:latin typeface="Lato" panose="020F0502020204030203" pitchFamily="34" charset="77"/>
                <a:ea typeface="+mn-ea"/>
                <a:cs typeface="+mn-cs"/>
              </a:rPr>
              <a:t>HEX #DA292F</a:t>
            </a:r>
            <a:endParaRPr lang="en-GB" sz="900" b="0" i="0" kern="1200" dirty="0">
              <a:solidFill>
                <a:schemeClr val="tx1"/>
              </a:solidFill>
              <a:effectLst/>
              <a:latin typeface="Lato" panose="020F0502020204030203" pitchFamily="34" charset="77"/>
              <a:ea typeface="+mn-ea"/>
              <a:cs typeface="+mn-cs"/>
            </a:endParaRPr>
          </a:p>
          <a:p>
            <a:pPr marL="0" indent="0" algn="ctr">
              <a:lnSpc>
                <a:spcPct val="110000"/>
              </a:lnSpc>
              <a:buNone/>
            </a:pPr>
            <a:r>
              <a:rPr lang="en-GB" sz="900" b="0" i="0" kern="1200" dirty="0">
                <a:solidFill>
                  <a:schemeClr val="tx1"/>
                </a:solidFill>
                <a:effectLst/>
                <a:latin typeface="Lato" panose="020F0502020204030203" pitchFamily="34" charset="77"/>
                <a:ea typeface="+mn-ea"/>
                <a:cs typeface="+mn-cs"/>
              </a:rPr>
              <a:t>RGB 218, 41, 47</a:t>
            </a:r>
          </a:p>
        </p:txBody>
      </p:sp>
      <p:sp>
        <p:nvSpPr>
          <p:cNvPr id="36" name="Rounded Rectangle 35">
            <a:extLst>
              <a:ext uri="{FF2B5EF4-FFF2-40B4-BE49-F238E27FC236}">
                <a16:creationId xmlns:a16="http://schemas.microsoft.com/office/drawing/2014/main" id="{69312716-156F-A14C-AB9D-36372D00720F}"/>
              </a:ext>
            </a:extLst>
          </p:cNvPr>
          <p:cNvSpPr/>
          <p:nvPr userDrawn="1"/>
        </p:nvSpPr>
        <p:spPr>
          <a:xfrm>
            <a:off x="-3377827" y="456481"/>
            <a:ext cx="753742" cy="753743"/>
          </a:xfrm>
          <a:prstGeom prst="roundRect">
            <a:avLst/>
          </a:prstGeom>
          <a:solidFill>
            <a:schemeClr val="tx1"/>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7" name="Subtitle 5">
            <a:extLst>
              <a:ext uri="{FF2B5EF4-FFF2-40B4-BE49-F238E27FC236}">
                <a16:creationId xmlns:a16="http://schemas.microsoft.com/office/drawing/2014/main" id="{D13EA6F6-6472-6C43-BA83-0B3CC03BB2C4}"/>
              </a:ext>
            </a:extLst>
          </p:cNvPr>
          <p:cNvSpPr txBox="1">
            <a:spLocks/>
          </p:cNvSpPr>
          <p:nvPr userDrawn="1"/>
        </p:nvSpPr>
        <p:spPr>
          <a:xfrm>
            <a:off x="-3574917" y="1373210"/>
            <a:ext cx="1148020" cy="904164"/>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GB" sz="900" b="1" i="0" kern="1200" dirty="0">
                <a:solidFill>
                  <a:schemeClr val="tx1"/>
                </a:solidFill>
                <a:effectLst/>
                <a:latin typeface="Lato" panose="020F0502020204030203" pitchFamily="34" charset="77"/>
                <a:ea typeface="+mn-ea"/>
                <a:cs typeface="+mn-cs"/>
              </a:rPr>
              <a:t>WHITE</a:t>
            </a:r>
            <a:endParaRPr lang="en-GB" sz="900" b="0" i="0" kern="1200" dirty="0">
              <a:solidFill>
                <a:schemeClr val="tx1"/>
              </a:solidFill>
              <a:effectLst/>
              <a:latin typeface="Lato" panose="020F0502020204030203" pitchFamily="34" charset="77"/>
              <a:ea typeface="+mn-ea"/>
              <a:cs typeface="+mn-cs"/>
            </a:endParaRPr>
          </a:p>
          <a:p>
            <a:pPr marL="0" indent="0" algn="ctr">
              <a:lnSpc>
                <a:spcPct val="110000"/>
              </a:lnSpc>
              <a:buNone/>
            </a:pPr>
            <a:r>
              <a:rPr lang="en-GB" sz="900" b="0" i="0" kern="1200" cap="all" dirty="0">
                <a:solidFill>
                  <a:schemeClr val="tx1"/>
                </a:solidFill>
                <a:effectLst/>
                <a:latin typeface="Lato" panose="020F0502020204030203" pitchFamily="34" charset="77"/>
                <a:ea typeface="+mn-ea"/>
                <a:cs typeface="+mn-cs"/>
              </a:rPr>
              <a:t>HEX #FFFFFF</a:t>
            </a:r>
            <a:endParaRPr lang="en-GB" sz="900" b="0" i="0" kern="1200" dirty="0">
              <a:solidFill>
                <a:schemeClr val="tx1"/>
              </a:solidFill>
              <a:effectLst/>
              <a:latin typeface="Lato" panose="020F0502020204030203" pitchFamily="34" charset="77"/>
              <a:ea typeface="+mn-ea"/>
              <a:cs typeface="+mn-cs"/>
            </a:endParaRPr>
          </a:p>
          <a:p>
            <a:pPr marL="0" indent="0" algn="ctr">
              <a:lnSpc>
                <a:spcPct val="110000"/>
              </a:lnSpc>
              <a:buNone/>
            </a:pPr>
            <a:r>
              <a:rPr lang="en-GB" sz="900" b="0" i="0" kern="1200" dirty="0">
                <a:solidFill>
                  <a:schemeClr val="tx1"/>
                </a:solidFill>
                <a:effectLst/>
                <a:latin typeface="Lato" panose="020F0502020204030203" pitchFamily="34" charset="77"/>
                <a:ea typeface="+mn-ea"/>
                <a:cs typeface="+mn-cs"/>
              </a:rPr>
              <a:t>RGB 255, 255, 255</a:t>
            </a:r>
          </a:p>
        </p:txBody>
      </p:sp>
      <p:sp>
        <p:nvSpPr>
          <p:cNvPr id="38" name="Rounded Rectangle 37">
            <a:extLst>
              <a:ext uri="{FF2B5EF4-FFF2-40B4-BE49-F238E27FC236}">
                <a16:creationId xmlns:a16="http://schemas.microsoft.com/office/drawing/2014/main" id="{6D073132-1CE9-C44A-BE1B-C8D9AB6627CD}"/>
              </a:ext>
            </a:extLst>
          </p:cNvPr>
          <p:cNvSpPr/>
          <p:nvPr userDrawn="1"/>
        </p:nvSpPr>
        <p:spPr>
          <a:xfrm>
            <a:off x="-2090668" y="456481"/>
            <a:ext cx="753742" cy="753743"/>
          </a:xfrm>
          <a:prstGeom prst="roundRect">
            <a:avLst/>
          </a:prstGeom>
          <a:solidFill>
            <a:srgbClr val="48B2EB"/>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9" name="Subtitle 5">
            <a:extLst>
              <a:ext uri="{FF2B5EF4-FFF2-40B4-BE49-F238E27FC236}">
                <a16:creationId xmlns:a16="http://schemas.microsoft.com/office/drawing/2014/main" id="{3D734CA2-1124-5C42-AEFF-AA12BFA44283}"/>
              </a:ext>
            </a:extLst>
          </p:cNvPr>
          <p:cNvSpPr txBox="1">
            <a:spLocks/>
          </p:cNvSpPr>
          <p:nvPr userDrawn="1"/>
        </p:nvSpPr>
        <p:spPr>
          <a:xfrm>
            <a:off x="-2287759" y="1373210"/>
            <a:ext cx="1183579" cy="904164"/>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GB" sz="900" b="1" i="0" kern="1200" dirty="0">
                <a:solidFill>
                  <a:schemeClr val="tx1"/>
                </a:solidFill>
                <a:effectLst/>
                <a:latin typeface="Lato" panose="020F0502020204030203" pitchFamily="34" charset="77"/>
                <a:ea typeface="+mn-ea"/>
                <a:cs typeface="+mn-cs"/>
              </a:rPr>
              <a:t>ACTION BLUE</a:t>
            </a:r>
            <a:endParaRPr lang="en-GB" sz="900" b="0" i="0" kern="1200" cap="none" dirty="0">
              <a:solidFill>
                <a:schemeClr val="tx1"/>
              </a:solidFill>
              <a:effectLst/>
              <a:latin typeface="Lato" panose="020F0502020204030203" pitchFamily="34" charset="77"/>
              <a:ea typeface="+mn-ea"/>
              <a:cs typeface="+mn-cs"/>
            </a:endParaRPr>
          </a:p>
          <a:p>
            <a:pPr marL="0" indent="0" algn="ctr">
              <a:lnSpc>
                <a:spcPct val="110000"/>
              </a:lnSpc>
              <a:buNone/>
            </a:pPr>
            <a:r>
              <a:rPr lang="en-GB" sz="900" b="0" i="0" kern="1200" cap="all" dirty="0">
                <a:solidFill>
                  <a:schemeClr val="tx1"/>
                </a:solidFill>
                <a:effectLst/>
                <a:latin typeface="Lato" panose="020F0502020204030203" pitchFamily="34" charset="77"/>
                <a:ea typeface="+mn-ea"/>
                <a:cs typeface="+mn-cs"/>
              </a:rPr>
              <a:t>HEX #48B2EB</a:t>
            </a:r>
          </a:p>
          <a:p>
            <a:pPr marL="0" indent="0" algn="ctr">
              <a:lnSpc>
                <a:spcPct val="110000"/>
              </a:lnSpc>
              <a:buNone/>
            </a:pPr>
            <a:r>
              <a:rPr lang="en-GB" sz="900" b="0" i="0" kern="1200" dirty="0">
                <a:solidFill>
                  <a:schemeClr val="tx1"/>
                </a:solidFill>
                <a:effectLst/>
                <a:latin typeface="Lato" panose="020F0502020204030203" pitchFamily="34" charset="77"/>
                <a:ea typeface="+mn-ea"/>
                <a:cs typeface="+mn-cs"/>
              </a:rPr>
              <a:t>RGB 72, 178, 235</a:t>
            </a:r>
          </a:p>
        </p:txBody>
      </p:sp>
      <p:sp>
        <p:nvSpPr>
          <p:cNvPr id="40" name="Rounded Rectangle 39">
            <a:extLst>
              <a:ext uri="{FF2B5EF4-FFF2-40B4-BE49-F238E27FC236}">
                <a16:creationId xmlns:a16="http://schemas.microsoft.com/office/drawing/2014/main" id="{1578A8F9-5CC9-EF4C-BE50-160AE5C8A420}"/>
              </a:ext>
            </a:extLst>
          </p:cNvPr>
          <p:cNvSpPr/>
          <p:nvPr userDrawn="1"/>
        </p:nvSpPr>
        <p:spPr>
          <a:xfrm>
            <a:off x="-5891659" y="2808607"/>
            <a:ext cx="753742" cy="753743"/>
          </a:xfrm>
          <a:prstGeom prst="roundRect">
            <a:avLst/>
          </a:prstGeom>
          <a:solidFill>
            <a:srgbClr val="2EADB7"/>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1" name="Subtitle 5">
            <a:extLst>
              <a:ext uri="{FF2B5EF4-FFF2-40B4-BE49-F238E27FC236}">
                <a16:creationId xmlns:a16="http://schemas.microsoft.com/office/drawing/2014/main" id="{B461D22F-0212-214E-8484-07E1B686C515}"/>
              </a:ext>
            </a:extLst>
          </p:cNvPr>
          <p:cNvSpPr txBox="1">
            <a:spLocks/>
          </p:cNvSpPr>
          <p:nvPr userDrawn="1"/>
        </p:nvSpPr>
        <p:spPr>
          <a:xfrm>
            <a:off x="-6097409" y="3725336"/>
            <a:ext cx="1155938" cy="1093944"/>
          </a:xfrm>
          <a:prstGeom prst="rect">
            <a:avLst/>
          </a:prstGeom>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sz="900" b="1" i="0" kern="1200">
                <a:solidFill>
                  <a:schemeClr val="tx1"/>
                </a:solidFill>
                <a:effectLst/>
                <a:latin typeface="Lato" panose="020F0502020204030203" pitchFamily="34" charset="77"/>
                <a:ea typeface="+mn-ea"/>
                <a:cs typeface="+mn-cs"/>
              </a:rPr>
              <a:t>TESAL</a:t>
            </a:r>
            <a:endParaRPr lang="en-GB" sz="900" b="0" i="0" kern="1200" dirty="0">
              <a:solidFill>
                <a:schemeClr val="tx1"/>
              </a:solidFill>
              <a:effectLst/>
              <a:latin typeface="Lato" panose="020F0502020204030203" pitchFamily="34" charset="77"/>
              <a:ea typeface="+mn-ea"/>
              <a:cs typeface="+mn-cs"/>
            </a:endParaRPr>
          </a:p>
          <a:p>
            <a:pPr marL="0" indent="0" algn="ctr">
              <a:lnSpc>
                <a:spcPct val="100000"/>
              </a:lnSpc>
              <a:buNone/>
            </a:pPr>
            <a:r>
              <a:rPr lang="en-GB" sz="900" b="0" i="0" kern="1200" cap="all" dirty="0">
                <a:solidFill>
                  <a:schemeClr val="tx1"/>
                </a:solidFill>
                <a:effectLst/>
                <a:latin typeface="Lato" panose="020F0502020204030203" pitchFamily="34" charset="77"/>
                <a:ea typeface="+mn-ea"/>
                <a:cs typeface="+mn-cs"/>
              </a:rPr>
              <a:t>HEX #212644</a:t>
            </a:r>
            <a:endParaRPr lang="en-GB" sz="900" b="0" i="0" kern="1200" dirty="0">
              <a:solidFill>
                <a:schemeClr val="tx1"/>
              </a:solidFill>
              <a:effectLst/>
              <a:latin typeface="Lato" panose="020F0502020204030203" pitchFamily="34" charset="77"/>
              <a:ea typeface="+mn-ea"/>
              <a:cs typeface="+mn-cs"/>
            </a:endParaRPr>
          </a:p>
          <a:p>
            <a:pPr marL="0" indent="0" algn="ctr">
              <a:lnSpc>
                <a:spcPct val="100000"/>
              </a:lnSpc>
              <a:buNone/>
            </a:pPr>
            <a:r>
              <a:rPr lang="en-GB" sz="900" b="0" i="0" kern="1200" dirty="0">
                <a:solidFill>
                  <a:schemeClr val="tx1"/>
                </a:solidFill>
                <a:effectLst/>
                <a:latin typeface="Lato" panose="020F0502020204030203" pitchFamily="34" charset="77"/>
                <a:ea typeface="+mn-ea"/>
                <a:cs typeface="+mn-cs"/>
              </a:rPr>
              <a:t>RGB 33, 38, 68</a:t>
            </a:r>
          </a:p>
        </p:txBody>
      </p:sp>
      <p:sp>
        <p:nvSpPr>
          <p:cNvPr id="42" name="Rounded Rectangle 41">
            <a:extLst>
              <a:ext uri="{FF2B5EF4-FFF2-40B4-BE49-F238E27FC236}">
                <a16:creationId xmlns:a16="http://schemas.microsoft.com/office/drawing/2014/main" id="{2289523A-0DAC-D640-B6D1-83065A6033F2}"/>
              </a:ext>
            </a:extLst>
          </p:cNvPr>
          <p:cNvSpPr/>
          <p:nvPr userDrawn="1"/>
        </p:nvSpPr>
        <p:spPr>
          <a:xfrm>
            <a:off x="-4639939" y="2808607"/>
            <a:ext cx="753742" cy="753743"/>
          </a:xfrm>
          <a:prstGeom prst="roundRect">
            <a:avLst/>
          </a:prstGeom>
          <a:solidFill>
            <a:srgbClr val="FC6170"/>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3" name="Subtitle 5">
            <a:extLst>
              <a:ext uri="{FF2B5EF4-FFF2-40B4-BE49-F238E27FC236}">
                <a16:creationId xmlns:a16="http://schemas.microsoft.com/office/drawing/2014/main" id="{27681462-1FD8-8241-8AE5-51E77F5339DA}"/>
              </a:ext>
            </a:extLst>
          </p:cNvPr>
          <p:cNvSpPr txBox="1">
            <a:spLocks/>
          </p:cNvSpPr>
          <p:nvPr userDrawn="1"/>
        </p:nvSpPr>
        <p:spPr>
          <a:xfrm>
            <a:off x="-4837029" y="3725336"/>
            <a:ext cx="1104498" cy="904164"/>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GB" sz="900" b="1" i="0" kern="1200" dirty="0">
                <a:solidFill>
                  <a:schemeClr val="tx1"/>
                </a:solidFill>
                <a:effectLst/>
                <a:latin typeface="Lato" panose="020F0502020204030203" pitchFamily="34" charset="77"/>
                <a:ea typeface="+mn-ea"/>
                <a:cs typeface="+mn-cs"/>
              </a:rPr>
              <a:t>CORAL</a:t>
            </a:r>
            <a:endParaRPr lang="en-GB" sz="900" b="0" i="0" kern="1200" dirty="0">
              <a:solidFill>
                <a:schemeClr val="tx1"/>
              </a:solidFill>
              <a:effectLst/>
              <a:latin typeface="Lato" panose="020F0502020204030203" pitchFamily="34" charset="77"/>
              <a:ea typeface="+mn-ea"/>
              <a:cs typeface="+mn-cs"/>
            </a:endParaRPr>
          </a:p>
          <a:p>
            <a:pPr marL="0" indent="0" algn="ctr">
              <a:lnSpc>
                <a:spcPct val="110000"/>
              </a:lnSpc>
              <a:buNone/>
            </a:pPr>
            <a:r>
              <a:rPr lang="en-GB" sz="900" b="0" i="0" kern="1200" cap="all" dirty="0">
                <a:solidFill>
                  <a:schemeClr val="tx1"/>
                </a:solidFill>
                <a:effectLst/>
                <a:latin typeface="Lato" panose="020F0502020204030203" pitchFamily="34" charset="77"/>
                <a:ea typeface="+mn-ea"/>
                <a:cs typeface="+mn-cs"/>
              </a:rPr>
              <a:t>HEX #DA292F</a:t>
            </a:r>
            <a:endParaRPr lang="en-GB" sz="900" b="0" i="0" kern="1200" dirty="0">
              <a:solidFill>
                <a:schemeClr val="tx1"/>
              </a:solidFill>
              <a:effectLst/>
              <a:latin typeface="Lato" panose="020F0502020204030203" pitchFamily="34" charset="77"/>
              <a:ea typeface="+mn-ea"/>
              <a:cs typeface="+mn-cs"/>
            </a:endParaRPr>
          </a:p>
          <a:p>
            <a:pPr marL="0" indent="0" algn="ctr">
              <a:lnSpc>
                <a:spcPct val="110000"/>
              </a:lnSpc>
              <a:buNone/>
            </a:pPr>
            <a:r>
              <a:rPr lang="en-GB" sz="900" b="0" i="0" kern="1200" dirty="0">
                <a:solidFill>
                  <a:schemeClr val="tx1"/>
                </a:solidFill>
                <a:effectLst/>
                <a:latin typeface="Lato" panose="020F0502020204030203" pitchFamily="34" charset="77"/>
                <a:ea typeface="+mn-ea"/>
                <a:cs typeface="+mn-cs"/>
              </a:rPr>
              <a:t>RGB 218, 41, 47</a:t>
            </a:r>
          </a:p>
        </p:txBody>
      </p:sp>
      <p:sp>
        <p:nvSpPr>
          <p:cNvPr id="44" name="Rounded Rectangle 43">
            <a:extLst>
              <a:ext uri="{FF2B5EF4-FFF2-40B4-BE49-F238E27FC236}">
                <a16:creationId xmlns:a16="http://schemas.microsoft.com/office/drawing/2014/main" id="{51E83E78-4B8E-304D-9C8D-179C3BD9B625}"/>
              </a:ext>
            </a:extLst>
          </p:cNvPr>
          <p:cNvSpPr/>
          <p:nvPr userDrawn="1"/>
        </p:nvSpPr>
        <p:spPr>
          <a:xfrm>
            <a:off x="-3377827" y="2808607"/>
            <a:ext cx="753742" cy="753743"/>
          </a:xfrm>
          <a:prstGeom prst="roundRect">
            <a:avLst/>
          </a:prstGeom>
          <a:solidFill>
            <a:srgbClr val="A7C96A"/>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5" name="Subtitle 5">
            <a:extLst>
              <a:ext uri="{FF2B5EF4-FFF2-40B4-BE49-F238E27FC236}">
                <a16:creationId xmlns:a16="http://schemas.microsoft.com/office/drawing/2014/main" id="{424587EE-F2FC-564E-84B3-318E47D35BA3}"/>
              </a:ext>
            </a:extLst>
          </p:cNvPr>
          <p:cNvSpPr txBox="1">
            <a:spLocks/>
          </p:cNvSpPr>
          <p:nvPr userDrawn="1"/>
        </p:nvSpPr>
        <p:spPr>
          <a:xfrm>
            <a:off x="-3574917" y="3725336"/>
            <a:ext cx="1148020" cy="904164"/>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GB" sz="900" b="1" i="0" kern="1200" dirty="0">
                <a:solidFill>
                  <a:schemeClr val="tx1"/>
                </a:solidFill>
                <a:effectLst/>
                <a:latin typeface="Lato" panose="020F0502020204030203" pitchFamily="34" charset="77"/>
                <a:ea typeface="+mn-ea"/>
                <a:cs typeface="+mn-cs"/>
              </a:rPr>
              <a:t>WHITE</a:t>
            </a:r>
            <a:endParaRPr lang="en-GB" sz="900" b="0" i="0" kern="1200" dirty="0">
              <a:solidFill>
                <a:schemeClr val="tx1"/>
              </a:solidFill>
              <a:effectLst/>
              <a:latin typeface="Lato" panose="020F0502020204030203" pitchFamily="34" charset="77"/>
              <a:ea typeface="+mn-ea"/>
              <a:cs typeface="+mn-cs"/>
            </a:endParaRPr>
          </a:p>
          <a:p>
            <a:pPr marL="0" indent="0" algn="ctr">
              <a:lnSpc>
                <a:spcPct val="110000"/>
              </a:lnSpc>
              <a:buNone/>
            </a:pPr>
            <a:r>
              <a:rPr lang="en-GB" sz="900" b="0" i="0" kern="1200" cap="all" dirty="0">
                <a:solidFill>
                  <a:schemeClr val="tx1"/>
                </a:solidFill>
                <a:effectLst/>
                <a:latin typeface="Lato" panose="020F0502020204030203" pitchFamily="34" charset="77"/>
                <a:ea typeface="+mn-ea"/>
                <a:cs typeface="+mn-cs"/>
              </a:rPr>
              <a:t>HEX #FFFFFF</a:t>
            </a:r>
            <a:endParaRPr lang="en-GB" sz="900" b="0" i="0" kern="1200" dirty="0">
              <a:solidFill>
                <a:schemeClr val="tx1"/>
              </a:solidFill>
              <a:effectLst/>
              <a:latin typeface="Lato" panose="020F0502020204030203" pitchFamily="34" charset="77"/>
              <a:ea typeface="+mn-ea"/>
              <a:cs typeface="+mn-cs"/>
            </a:endParaRPr>
          </a:p>
          <a:p>
            <a:pPr marL="0" indent="0" algn="ctr">
              <a:lnSpc>
                <a:spcPct val="110000"/>
              </a:lnSpc>
              <a:buNone/>
            </a:pPr>
            <a:r>
              <a:rPr lang="en-GB" sz="900" b="0" i="0" kern="1200" dirty="0">
                <a:solidFill>
                  <a:schemeClr val="tx1"/>
                </a:solidFill>
                <a:effectLst/>
                <a:latin typeface="Lato" panose="020F0502020204030203" pitchFamily="34" charset="77"/>
                <a:ea typeface="+mn-ea"/>
                <a:cs typeface="+mn-cs"/>
              </a:rPr>
              <a:t>RGB 255, 255, 255</a:t>
            </a:r>
          </a:p>
        </p:txBody>
      </p:sp>
      <p:sp>
        <p:nvSpPr>
          <p:cNvPr id="46" name="Rounded Rectangle 45">
            <a:extLst>
              <a:ext uri="{FF2B5EF4-FFF2-40B4-BE49-F238E27FC236}">
                <a16:creationId xmlns:a16="http://schemas.microsoft.com/office/drawing/2014/main" id="{43D6BEF3-3BF9-3445-84B7-CBE5F7F79C18}"/>
              </a:ext>
            </a:extLst>
          </p:cNvPr>
          <p:cNvSpPr/>
          <p:nvPr userDrawn="1"/>
        </p:nvSpPr>
        <p:spPr>
          <a:xfrm>
            <a:off x="-2090668" y="2808607"/>
            <a:ext cx="753742" cy="753743"/>
          </a:xfrm>
          <a:prstGeom prst="roundRect">
            <a:avLst/>
          </a:prstGeom>
          <a:solidFill>
            <a:srgbClr val="F6C042"/>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7" name="Subtitle 5">
            <a:extLst>
              <a:ext uri="{FF2B5EF4-FFF2-40B4-BE49-F238E27FC236}">
                <a16:creationId xmlns:a16="http://schemas.microsoft.com/office/drawing/2014/main" id="{312747C0-0B3B-9843-8279-6D5F8AEB1975}"/>
              </a:ext>
            </a:extLst>
          </p:cNvPr>
          <p:cNvSpPr txBox="1">
            <a:spLocks/>
          </p:cNvSpPr>
          <p:nvPr userDrawn="1"/>
        </p:nvSpPr>
        <p:spPr>
          <a:xfrm>
            <a:off x="-2287759" y="3725336"/>
            <a:ext cx="1183579" cy="904164"/>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GB" sz="900" b="1" i="0" kern="1200" dirty="0">
                <a:solidFill>
                  <a:schemeClr val="tx1"/>
                </a:solidFill>
                <a:effectLst/>
                <a:latin typeface="Lato" panose="020F0502020204030203" pitchFamily="34" charset="77"/>
                <a:ea typeface="+mn-ea"/>
                <a:cs typeface="+mn-cs"/>
              </a:rPr>
              <a:t>ACTION BLUE</a:t>
            </a:r>
            <a:endParaRPr lang="en-GB" sz="900" b="0" i="0" kern="1200" cap="none" dirty="0">
              <a:solidFill>
                <a:schemeClr val="tx1"/>
              </a:solidFill>
              <a:effectLst/>
              <a:latin typeface="Lato" panose="020F0502020204030203" pitchFamily="34" charset="77"/>
              <a:ea typeface="+mn-ea"/>
              <a:cs typeface="+mn-cs"/>
            </a:endParaRPr>
          </a:p>
          <a:p>
            <a:pPr marL="0" indent="0" algn="ctr">
              <a:lnSpc>
                <a:spcPct val="110000"/>
              </a:lnSpc>
              <a:buNone/>
            </a:pPr>
            <a:r>
              <a:rPr lang="en-GB" sz="900" b="0" i="0" kern="1200" cap="all" dirty="0">
                <a:solidFill>
                  <a:schemeClr val="tx1"/>
                </a:solidFill>
                <a:effectLst/>
                <a:latin typeface="Lato" panose="020F0502020204030203" pitchFamily="34" charset="77"/>
                <a:ea typeface="+mn-ea"/>
                <a:cs typeface="+mn-cs"/>
              </a:rPr>
              <a:t>HEX #48B2EB</a:t>
            </a:r>
          </a:p>
          <a:p>
            <a:pPr marL="0" indent="0" algn="ctr">
              <a:lnSpc>
                <a:spcPct val="110000"/>
              </a:lnSpc>
              <a:buNone/>
            </a:pPr>
            <a:r>
              <a:rPr lang="en-GB" sz="900" b="0" i="0" kern="1200" dirty="0">
                <a:solidFill>
                  <a:schemeClr val="tx1"/>
                </a:solidFill>
                <a:effectLst/>
                <a:latin typeface="Lato" panose="020F0502020204030203" pitchFamily="34" charset="77"/>
                <a:ea typeface="+mn-ea"/>
                <a:cs typeface="+mn-cs"/>
              </a:rPr>
              <a:t>RGB 72, 178, 235</a:t>
            </a:r>
          </a:p>
        </p:txBody>
      </p:sp>
      <p:sp>
        <p:nvSpPr>
          <p:cNvPr id="48" name="Rounded Rectangle 47">
            <a:extLst>
              <a:ext uri="{FF2B5EF4-FFF2-40B4-BE49-F238E27FC236}">
                <a16:creationId xmlns:a16="http://schemas.microsoft.com/office/drawing/2014/main" id="{452E4D74-DC7B-E441-BAB8-0FBAD10BF54D}"/>
              </a:ext>
            </a:extLst>
          </p:cNvPr>
          <p:cNvSpPr/>
          <p:nvPr userDrawn="1"/>
        </p:nvSpPr>
        <p:spPr>
          <a:xfrm>
            <a:off x="-5891659" y="4874800"/>
            <a:ext cx="753742" cy="753743"/>
          </a:xfrm>
          <a:prstGeom prst="roundRect">
            <a:avLst/>
          </a:prstGeom>
          <a:solidFill>
            <a:srgbClr val="7D8792"/>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9" name="Subtitle 5">
            <a:extLst>
              <a:ext uri="{FF2B5EF4-FFF2-40B4-BE49-F238E27FC236}">
                <a16:creationId xmlns:a16="http://schemas.microsoft.com/office/drawing/2014/main" id="{894C1747-BC8A-4B48-B3B3-DDCC60E7538A}"/>
              </a:ext>
            </a:extLst>
          </p:cNvPr>
          <p:cNvSpPr txBox="1">
            <a:spLocks/>
          </p:cNvSpPr>
          <p:nvPr userDrawn="1"/>
        </p:nvSpPr>
        <p:spPr>
          <a:xfrm>
            <a:off x="-6097409" y="5791529"/>
            <a:ext cx="1155938" cy="1093944"/>
          </a:xfrm>
          <a:prstGeom prst="rect">
            <a:avLst/>
          </a:prstGeom>
          <a:noFill/>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sz="900" b="1" i="0" kern="1200" dirty="0">
                <a:solidFill>
                  <a:schemeClr val="tx1"/>
                </a:solidFill>
                <a:effectLst/>
                <a:latin typeface="Lato" panose="020F0502020204030203" pitchFamily="34" charset="77"/>
                <a:ea typeface="+mn-ea"/>
                <a:cs typeface="+mn-cs"/>
              </a:rPr>
              <a:t>TRAVELEX BLUE</a:t>
            </a:r>
            <a:endParaRPr lang="en-GB" sz="900" b="0" i="0" kern="1200" dirty="0">
              <a:solidFill>
                <a:schemeClr val="tx1"/>
              </a:solidFill>
              <a:effectLst/>
              <a:latin typeface="Lato" panose="020F0502020204030203" pitchFamily="34" charset="77"/>
              <a:ea typeface="+mn-ea"/>
              <a:cs typeface="+mn-cs"/>
            </a:endParaRPr>
          </a:p>
          <a:p>
            <a:pPr marL="0" indent="0" algn="ctr">
              <a:lnSpc>
                <a:spcPct val="100000"/>
              </a:lnSpc>
              <a:buNone/>
            </a:pPr>
            <a:r>
              <a:rPr lang="en-GB" sz="900" b="0" i="0" kern="1200" cap="all" dirty="0">
                <a:solidFill>
                  <a:schemeClr val="tx1"/>
                </a:solidFill>
                <a:effectLst/>
                <a:latin typeface="Lato" panose="020F0502020204030203" pitchFamily="34" charset="77"/>
                <a:ea typeface="+mn-ea"/>
                <a:cs typeface="+mn-cs"/>
              </a:rPr>
              <a:t>HEX #212644</a:t>
            </a:r>
            <a:endParaRPr lang="en-GB" sz="900" b="0" i="0" kern="1200" dirty="0">
              <a:solidFill>
                <a:schemeClr val="tx1"/>
              </a:solidFill>
              <a:effectLst/>
              <a:latin typeface="Lato" panose="020F0502020204030203" pitchFamily="34" charset="77"/>
              <a:ea typeface="+mn-ea"/>
              <a:cs typeface="+mn-cs"/>
            </a:endParaRPr>
          </a:p>
          <a:p>
            <a:pPr marL="0" indent="0" algn="ctr">
              <a:lnSpc>
                <a:spcPct val="100000"/>
              </a:lnSpc>
              <a:buNone/>
            </a:pPr>
            <a:r>
              <a:rPr lang="en-GB" sz="900" b="0" i="0" kern="1200" dirty="0">
                <a:solidFill>
                  <a:schemeClr val="tx1"/>
                </a:solidFill>
                <a:effectLst/>
                <a:latin typeface="Lato" panose="020F0502020204030203" pitchFamily="34" charset="77"/>
                <a:ea typeface="+mn-ea"/>
                <a:cs typeface="+mn-cs"/>
              </a:rPr>
              <a:t>RGB 33, 38, 68</a:t>
            </a:r>
          </a:p>
        </p:txBody>
      </p:sp>
    </p:spTree>
    <p:extLst>
      <p:ext uri="{BB962C8B-B14F-4D97-AF65-F5344CB8AC3E}">
        <p14:creationId xmlns:p14="http://schemas.microsoft.com/office/powerpoint/2010/main" val="415733057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NG TITLE COVER">
    <p:bg>
      <p:bgRef idx="1002">
        <a:schemeClr val="bg2"/>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03F83F6-4B88-2C47-8316-0F1CE15F3D8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0"/>
            <a:ext cx="6096002" cy="6858000"/>
          </a:xfrm>
          <a:prstGeom prst="rect">
            <a:avLst/>
          </a:prstGeom>
        </p:spPr>
      </p:pic>
      <p:pic>
        <p:nvPicPr>
          <p:cNvPr id="2" name="Picture 1">
            <a:extLst>
              <a:ext uri="{FF2B5EF4-FFF2-40B4-BE49-F238E27FC236}">
                <a16:creationId xmlns:a16="http://schemas.microsoft.com/office/drawing/2014/main" id="{4B5CDFE6-37AD-6E4A-A5C4-B8B536B82B3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9232" t="28671" r="32508" b="28671"/>
          <a:stretch/>
        </p:blipFill>
        <p:spPr>
          <a:xfrm>
            <a:off x="1573619" y="-1"/>
            <a:ext cx="10618379" cy="6858001"/>
          </a:xfrm>
          <a:prstGeom prst="rect">
            <a:avLst/>
          </a:prstGeom>
        </p:spPr>
      </p:pic>
      <p:pic>
        <p:nvPicPr>
          <p:cNvPr id="6" name="Picture 5">
            <a:extLst>
              <a:ext uri="{FF2B5EF4-FFF2-40B4-BE49-F238E27FC236}">
                <a16:creationId xmlns:a16="http://schemas.microsoft.com/office/drawing/2014/main" id="{F5C0FA74-48D1-F749-9CD0-56DE5849174D}"/>
              </a:ext>
            </a:extLst>
          </p:cNvPr>
          <p:cNvPicPr>
            <a:picLocks noChangeAspect="1"/>
          </p:cNvPicPr>
          <p:nvPr userDrawn="1"/>
        </p:nvPicPr>
        <p:blipFill>
          <a:blip r:embed="rId4"/>
          <a:stretch>
            <a:fillRect/>
          </a:stretch>
        </p:blipFill>
        <p:spPr>
          <a:xfrm>
            <a:off x="9258684" y="5593924"/>
            <a:ext cx="2343524" cy="678626"/>
          </a:xfrm>
          <a:prstGeom prst="rect">
            <a:avLst/>
          </a:prstGeom>
        </p:spPr>
      </p:pic>
    </p:spTree>
    <p:extLst>
      <p:ext uri="{BB962C8B-B14F-4D97-AF65-F5344CB8AC3E}">
        <p14:creationId xmlns:p14="http://schemas.microsoft.com/office/powerpoint/2010/main" val="302812630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62D53D-3395-214B-8A48-1E1A7B219D8C}"/>
              </a:ext>
            </a:extLst>
          </p:cNvPr>
          <p:cNvSpPr/>
          <p:nvPr userDrawn="1"/>
        </p:nvSpPr>
        <p:spPr>
          <a:xfrm>
            <a:off x="0" y="0"/>
            <a:ext cx="2784764" cy="6858000"/>
          </a:xfrm>
          <a:prstGeom prst="rect">
            <a:avLst/>
          </a:prstGeom>
          <a:solidFill>
            <a:srgbClr val="222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9" name="Title 4">
            <a:extLst>
              <a:ext uri="{FF2B5EF4-FFF2-40B4-BE49-F238E27FC236}">
                <a16:creationId xmlns:a16="http://schemas.microsoft.com/office/drawing/2014/main" id="{3BF230C2-0DFB-4945-9E64-0A80AF4CBCAE}"/>
              </a:ext>
            </a:extLst>
          </p:cNvPr>
          <p:cNvSpPr txBox="1">
            <a:spLocks/>
          </p:cNvSpPr>
          <p:nvPr userDrawn="1"/>
        </p:nvSpPr>
        <p:spPr>
          <a:xfrm>
            <a:off x="299258" y="414562"/>
            <a:ext cx="2211561" cy="781188"/>
          </a:xfrm>
          <a:prstGeom prst="rect">
            <a:avLst/>
          </a:prstGeom>
        </p:spPr>
        <p:txBody>
          <a:bodyPr vert="horz" lIns="91440" tIns="45721" rIns="91440" bIns="45721"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b="1" dirty="0">
                <a:solidFill>
                  <a:schemeClr val="bg1"/>
                </a:solidFill>
                <a:latin typeface="Lato" panose="020F0502020204030203" pitchFamily="34" charset="77"/>
              </a:rPr>
              <a:t>CONTENTS</a:t>
            </a:r>
            <a:r>
              <a:rPr lang="en-US" sz="2800" b="1" dirty="0">
                <a:solidFill>
                  <a:srgbClr val="D8292F"/>
                </a:solidFill>
                <a:latin typeface="Lato" panose="020F0502020204030203" pitchFamily="34" charset="77"/>
              </a:rPr>
              <a:t>.</a:t>
            </a:r>
          </a:p>
        </p:txBody>
      </p:sp>
      <p:pic>
        <p:nvPicPr>
          <p:cNvPr id="33" name="Picture 32">
            <a:extLst>
              <a:ext uri="{FF2B5EF4-FFF2-40B4-BE49-F238E27FC236}">
                <a16:creationId xmlns:a16="http://schemas.microsoft.com/office/drawing/2014/main" id="{BFB84517-475C-874D-A0AD-5F3AA17B8D5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186" r="-1"/>
          <a:stretch/>
        </p:blipFill>
        <p:spPr>
          <a:xfrm rot="10800000">
            <a:off x="2510819" y="6134354"/>
            <a:ext cx="273947" cy="723646"/>
          </a:xfrm>
          <a:prstGeom prst="rect">
            <a:avLst/>
          </a:prstGeom>
        </p:spPr>
      </p:pic>
    </p:spTree>
    <p:extLst>
      <p:ext uri="{BB962C8B-B14F-4D97-AF65-F5344CB8AC3E}">
        <p14:creationId xmlns:p14="http://schemas.microsoft.com/office/powerpoint/2010/main" val="39836959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FAULT SLID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62D53D-3395-214B-8A48-1E1A7B219D8C}"/>
              </a:ext>
            </a:extLst>
          </p:cNvPr>
          <p:cNvSpPr/>
          <p:nvPr userDrawn="1"/>
        </p:nvSpPr>
        <p:spPr>
          <a:xfrm>
            <a:off x="0" y="0"/>
            <a:ext cx="1150364" cy="6858000"/>
          </a:xfrm>
          <a:prstGeom prst="rect">
            <a:avLst/>
          </a:prstGeom>
          <a:solidFill>
            <a:srgbClr val="222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33" name="Picture 32">
            <a:extLst>
              <a:ext uri="{FF2B5EF4-FFF2-40B4-BE49-F238E27FC236}">
                <a16:creationId xmlns:a16="http://schemas.microsoft.com/office/drawing/2014/main" id="{BFB84517-475C-874D-A0AD-5F3AA17B8D5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186" r="-1"/>
          <a:stretch/>
        </p:blipFill>
        <p:spPr>
          <a:xfrm rot="10800000">
            <a:off x="876419" y="6134354"/>
            <a:ext cx="273947" cy="723646"/>
          </a:xfrm>
          <a:prstGeom prst="rect">
            <a:avLst/>
          </a:prstGeom>
        </p:spPr>
      </p:pic>
    </p:spTree>
    <p:extLst>
      <p:ext uri="{BB962C8B-B14F-4D97-AF65-F5344CB8AC3E}">
        <p14:creationId xmlns:p14="http://schemas.microsoft.com/office/powerpoint/2010/main" val="105377718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EFAULT SLIDE">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5BE8418-06EB-EC49-A21A-29AEF185403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2514599" y="0"/>
            <a:ext cx="9677401" cy="6858000"/>
          </a:xfrm>
          <a:prstGeom prst="rect">
            <a:avLst/>
          </a:prstGeom>
        </p:spPr>
      </p:pic>
      <p:sp>
        <p:nvSpPr>
          <p:cNvPr id="8" name="Rectangle 7">
            <a:extLst>
              <a:ext uri="{FF2B5EF4-FFF2-40B4-BE49-F238E27FC236}">
                <a16:creationId xmlns:a16="http://schemas.microsoft.com/office/drawing/2014/main" id="{A9163479-98C0-E843-8628-7DEAE12BCC9F}"/>
              </a:ext>
            </a:extLst>
          </p:cNvPr>
          <p:cNvSpPr/>
          <p:nvPr userDrawn="1"/>
        </p:nvSpPr>
        <p:spPr>
          <a:xfrm>
            <a:off x="0" y="-2"/>
            <a:ext cx="12192000" cy="6858000"/>
          </a:xfrm>
          <a:prstGeom prst="rect">
            <a:avLst/>
          </a:prstGeom>
          <a:solidFill>
            <a:srgbClr val="222642">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1" name="Picture 10">
            <a:extLst>
              <a:ext uri="{FF2B5EF4-FFF2-40B4-BE49-F238E27FC236}">
                <a16:creationId xmlns:a16="http://schemas.microsoft.com/office/drawing/2014/main" id="{C9E00C46-4D60-B642-A7A4-679A6F7D980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4533" t="28723" b="28723"/>
          <a:stretch/>
        </p:blipFill>
        <p:spPr>
          <a:xfrm>
            <a:off x="0" y="-1"/>
            <a:ext cx="6096000" cy="6858001"/>
          </a:xfrm>
          <a:prstGeom prst="rect">
            <a:avLst/>
          </a:prstGeom>
        </p:spPr>
      </p:pic>
    </p:spTree>
    <p:extLst>
      <p:ext uri="{BB962C8B-B14F-4D97-AF65-F5344CB8AC3E}">
        <p14:creationId xmlns:p14="http://schemas.microsoft.com/office/powerpoint/2010/main" val="416413615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22642"/>
        </a:solidFill>
        <a:effectLst/>
      </p:bgPr>
    </p:bg>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776598D1-C272-D54F-A2EE-729ACE59DFC0}"/>
              </a:ext>
            </a:extLst>
          </p:cNvPr>
          <p:cNvSpPr txBox="1">
            <a:spLocks/>
          </p:cNvSpPr>
          <p:nvPr userDrawn="1"/>
        </p:nvSpPr>
        <p:spPr>
          <a:xfrm>
            <a:off x="1101600" y="1015200"/>
            <a:ext cx="7999200" cy="5551200"/>
          </a:xfrm>
          <a:prstGeom prst="rect">
            <a:avLst/>
          </a:prstGeom>
        </p:spPr>
        <p:txBody>
          <a:bodyPr vert="horz" lIns="91440" tIns="45721" rIns="91440" bIns="45721"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8000" b="1" dirty="0">
                <a:solidFill>
                  <a:schemeClr val="bg1"/>
                </a:solidFill>
                <a:latin typeface="Lato" panose="020F0502020204030203" pitchFamily="34" charset="77"/>
              </a:rPr>
              <a:t>SELECT SLIDE STYLE FROM THE SELECTION BELOW</a:t>
            </a:r>
            <a:endParaRPr lang="en-US" sz="8000" b="1" dirty="0">
              <a:solidFill>
                <a:srgbClr val="D8292F"/>
              </a:solidFill>
              <a:latin typeface="Lato" panose="020F0502020204030203" pitchFamily="34" charset="77"/>
            </a:endParaRPr>
          </a:p>
        </p:txBody>
      </p:sp>
      <p:sp>
        <p:nvSpPr>
          <p:cNvPr id="8" name="Down Arrow 7">
            <a:extLst>
              <a:ext uri="{FF2B5EF4-FFF2-40B4-BE49-F238E27FC236}">
                <a16:creationId xmlns:a16="http://schemas.microsoft.com/office/drawing/2014/main" id="{060977B2-3BB9-F14D-BB72-0FCA52316733}"/>
              </a:ext>
            </a:extLst>
          </p:cNvPr>
          <p:cNvSpPr/>
          <p:nvPr userDrawn="1"/>
        </p:nvSpPr>
        <p:spPr>
          <a:xfrm>
            <a:off x="9720000" y="1087200"/>
            <a:ext cx="1440000" cy="501840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3057620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62" r:id="rId5"/>
  </p:sldLayoutIdLst>
  <p:hf hdr="0" ft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0F85BB-09C8-4CA6-AB44-8E64B3D8A6FE}"/>
              </a:ext>
            </a:extLst>
          </p:cNvPr>
          <p:cNvPicPr>
            <a:picLocks noChangeAspect="1"/>
          </p:cNvPicPr>
          <p:nvPr/>
        </p:nvPicPr>
        <p:blipFill>
          <a:blip r:embed="rId3"/>
          <a:stretch>
            <a:fillRect/>
          </a:stretch>
        </p:blipFill>
        <p:spPr>
          <a:xfrm>
            <a:off x="1355513" y="2"/>
            <a:ext cx="10395374" cy="6858000"/>
          </a:xfrm>
          <a:prstGeom prst="rect">
            <a:avLst/>
          </a:prstGeom>
        </p:spPr>
      </p:pic>
      <p:pic>
        <p:nvPicPr>
          <p:cNvPr id="3" name="Picture 2">
            <a:extLst>
              <a:ext uri="{FF2B5EF4-FFF2-40B4-BE49-F238E27FC236}">
                <a16:creationId xmlns:a16="http://schemas.microsoft.com/office/drawing/2014/main" id="{FFAE1DEF-50E2-4A2C-82BF-5F152257179A}"/>
              </a:ext>
            </a:extLst>
          </p:cNvPr>
          <p:cNvPicPr>
            <a:picLocks noChangeAspect="1"/>
          </p:cNvPicPr>
          <p:nvPr/>
        </p:nvPicPr>
        <p:blipFill>
          <a:blip r:embed="rId4"/>
          <a:stretch>
            <a:fillRect/>
          </a:stretch>
        </p:blipFill>
        <p:spPr>
          <a:xfrm>
            <a:off x="1767301" y="2554357"/>
            <a:ext cx="5468386" cy="367332"/>
          </a:xfrm>
          <a:prstGeom prst="rect">
            <a:avLst/>
          </a:prstGeom>
        </p:spPr>
      </p:pic>
    </p:spTree>
    <p:extLst>
      <p:ext uri="{BB962C8B-B14F-4D97-AF65-F5344CB8AC3E}">
        <p14:creationId xmlns:p14="http://schemas.microsoft.com/office/powerpoint/2010/main" val="2668980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D20B02-CDB9-4461-AF06-8521EDC3A24C}"/>
              </a:ext>
            </a:extLst>
          </p:cNvPr>
          <p:cNvSpPr txBox="1"/>
          <p:nvPr/>
        </p:nvSpPr>
        <p:spPr>
          <a:xfrm>
            <a:off x="1302026" y="198783"/>
            <a:ext cx="10774017" cy="6494085"/>
          </a:xfrm>
          <a:prstGeom prst="rect">
            <a:avLst/>
          </a:prstGeom>
          <a:noFill/>
        </p:spPr>
        <p:txBody>
          <a:bodyPr wrap="square" rtlCol="0">
            <a:spAutoFit/>
          </a:bodyPr>
          <a:lstStyle/>
          <a:p>
            <a:r>
              <a:rPr lang="en-GB" sz="2800" b="1" dirty="0"/>
              <a:t>Tax Free Shopping – FAQ’s</a:t>
            </a:r>
            <a:endParaRPr lang="en-GB" sz="1200" dirty="0"/>
          </a:p>
          <a:p>
            <a:r>
              <a:rPr lang="en-GB" dirty="0"/>
              <a:t> </a:t>
            </a:r>
          </a:p>
          <a:p>
            <a:r>
              <a:rPr lang="en-GB" sz="1600" b="1" dirty="0"/>
              <a:t>When is the current tax free shopping scheme ending?</a:t>
            </a:r>
            <a:endParaRPr lang="en-GB" sz="1600" dirty="0"/>
          </a:p>
          <a:p>
            <a:r>
              <a:rPr lang="en-GB" sz="1600" dirty="0"/>
              <a:t>The current VAT Retail Export Scheme ends on the 31</a:t>
            </a:r>
            <a:r>
              <a:rPr lang="en-GB" sz="1600" baseline="30000" dirty="0"/>
              <a:t>st</a:t>
            </a:r>
            <a:r>
              <a:rPr lang="en-GB" sz="1600" dirty="0"/>
              <a:t> December 2020 at 11pm for all eligible customers.</a:t>
            </a:r>
          </a:p>
          <a:p>
            <a:endParaRPr lang="en-GB" sz="1600" b="1" dirty="0"/>
          </a:p>
          <a:p>
            <a:r>
              <a:rPr lang="en-GB" sz="1600" b="1" dirty="0"/>
              <a:t>Will retailers still be able to issue Tax Free forms?</a:t>
            </a:r>
          </a:p>
          <a:p>
            <a:r>
              <a:rPr lang="en-GB" sz="1600" dirty="0"/>
              <a:t>Yes, providing that the customer is eligible for Tax free Shopping retailers can continue to issue forms on goods sold up to and including the 31</a:t>
            </a:r>
            <a:r>
              <a:rPr lang="en-GB" sz="1600" baseline="30000" dirty="0"/>
              <a:t>st</a:t>
            </a:r>
            <a:r>
              <a:rPr lang="en-GB" sz="1600" dirty="0"/>
              <a:t> December 2020. </a:t>
            </a:r>
          </a:p>
          <a:p>
            <a:endParaRPr lang="en-GB" sz="1600" b="1" dirty="0"/>
          </a:p>
          <a:p>
            <a:r>
              <a:rPr lang="en-GB" sz="1600" b="1" dirty="0"/>
              <a:t>Can a customer making a purchase in December, but not travelling until January 2021, still benefit from Tax Free shopping under the current scheme?</a:t>
            </a:r>
          </a:p>
          <a:p>
            <a:r>
              <a:rPr lang="en-GB" sz="1600" dirty="0"/>
              <a:t>Yes, so long as the date of sale is on or before the 31</a:t>
            </a:r>
            <a:r>
              <a:rPr lang="en-GB" sz="1600" baseline="30000" dirty="0"/>
              <a:t>st</a:t>
            </a:r>
            <a:r>
              <a:rPr lang="en-GB" sz="1600" dirty="0"/>
              <a:t> December 2020, customers still have the normal ‘month of sale, plus 3 months’ period to export their goods. A customer would have until the 31</a:t>
            </a:r>
            <a:r>
              <a:rPr lang="en-GB" sz="1600" baseline="30000" dirty="0"/>
              <a:t>st</a:t>
            </a:r>
            <a:r>
              <a:rPr lang="en-GB" sz="1600" dirty="0"/>
              <a:t> March 2021 to export goods purchased in December 2020.</a:t>
            </a:r>
          </a:p>
          <a:p>
            <a:endParaRPr lang="en-GB" sz="1600" b="1" dirty="0"/>
          </a:p>
          <a:p>
            <a:r>
              <a:rPr lang="en-GB" sz="1600" b="1" dirty="0"/>
              <a:t>A customer forgot to ask for a Tax Free Form, can I issue a form in 2021?</a:t>
            </a:r>
          </a:p>
          <a:p>
            <a:r>
              <a:rPr lang="en-GB" sz="1600" dirty="0"/>
              <a:t>Yes, you can, but </a:t>
            </a:r>
            <a:r>
              <a:rPr lang="en-GB" sz="1600" u="sng" dirty="0"/>
              <a:t>only </a:t>
            </a:r>
            <a:r>
              <a:rPr lang="en-GB" sz="1600" dirty="0"/>
              <a:t>if the goods were bought on or before the 31</a:t>
            </a:r>
            <a:r>
              <a:rPr lang="en-GB" sz="1600" baseline="30000" dirty="0"/>
              <a:t>st</a:t>
            </a:r>
            <a:r>
              <a:rPr lang="en-GB" sz="1600" dirty="0"/>
              <a:t> December 2020 and if a dated sales receipt was issued against the goods. Tax Free forms can be issued up until the 31</a:t>
            </a:r>
            <a:r>
              <a:rPr lang="en-GB" sz="1600" baseline="30000" dirty="0"/>
              <a:t>st</a:t>
            </a:r>
            <a:r>
              <a:rPr lang="en-GB" sz="1600" dirty="0"/>
              <a:t> March 2021 </a:t>
            </a:r>
            <a:r>
              <a:rPr lang="en-GB" sz="1600" u="sng" dirty="0"/>
              <a:t>only</a:t>
            </a:r>
            <a:r>
              <a:rPr lang="en-GB" sz="1600" dirty="0"/>
              <a:t> for purchases with receipts made on or before 31</a:t>
            </a:r>
            <a:r>
              <a:rPr lang="en-GB" sz="1600" baseline="30000" dirty="0"/>
              <a:t>st</a:t>
            </a:r>
            <a:r>
              <a:rPr lang="en-GB" sz="1600" dirty="0"/>
              <a:t> December 2020.</a:t>
            </a:r>
          </a:p>
          <a:p>
            <a:endParaRPr lang="en-GB" sz="1600" dirty="0"/>
          </a:p>
          <a:p>
            <a:r>
              <a:rPr lang="en-GB" sz="1600" b="1" dirty="0"/>
              <a:t>Can a new Tax Free form be issued to a customer who wishes to return an item sold in December 2020, but still has other items from the same sale they wish to claim the tax back for?</a:t>
            </a:r>
          </a:p>
          <a:p>
            <a:r>
              <a:rPr lang="en-GB" sz="1600" dirty="0"/>
              <a:t>Yes, provided that the original Tax Free shopping form has not been refunded, a new Tax Free form can be issued for the remaining items up until the 31</a:t>
            </a:r>
            <a:r>
              <a:rPr lang="en-GB" sz="1600" baseline="30000" dirty="0"/>
              <a:t>st</a:t>
            </a:r>
            <a:r>
              <a:rPr lang="en-GB" sz="1600" dirty="0"/>
              <a:t> March 2021 (provided the original sale was before the end of 2020).</a:t>
            </a:r>
          </a:p>
          <a:p>
            <a:endParaRPr lang="en-GB" dirty="0"/>
          </a:p>
        </p:txBody>
      </p:sp>
    </p:spTree>
    <p:extLst>
      <p:ext uri="{BB962C8B-B14F-4D97-AF65-F5344CB8AC3E}">
        <p14:creationId xmlns:p14="http://schemas.microsoft.com/office/powerpoint/2010/main" val="1081627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D20B02-CDB9-4461-AF06-8521EDC3A24C}"/>
              </a:ext>
            </a:extLst>
          </p:cNvPr>
          <p:cNvSpPr txBox="1"/>
          <p:nvPr/>
        </p:nvSpPr>
        <p:spPr>
          <a:xfrm>
            <a:off x="1302026" y="198783"/>
            <a:ext cx="10774017" cy="6001643"/>
          </a:xfrm>
          <a:prstGeom prst="rect">
            <a:avLst/>
          </a:prstGeom>
          <a:noFill/>
        </p:spPr>
        <p:txBody>
          <a:bodyPr wrap="square" rtlCol="0">
            <a:spAutoFit/>
          </a:bodyPr>
          <a:lstStyle/>
          <a:p>
            <a:r>
              <a:rPr lang="en-GB" sz="2800" b="1" dirty="0"/>
              <a:t>Tax Free Shopping – FAQ’s</a:t>
            </a:r>
            <a:endParaRPr lang="en-GB" sz="1200" dirty="0"/>
          </a:p>
          <a:p>
            <a:r>
              <a:rPr lang="en-GB" dirty="0"/>
              <a:t> </a:t>
            </a:r>
          </a:p>
          <a:p>
            <a:pPr lvl="0"/>
            <a:r>
              <a:rPr lang="en-GB" sz="1600" b="1" dirty="0"/>
              <a:t>Will UK Customs continue to stamp Tax Free Forms in 2021?</a:t>
            </a:r>
          </a:p>
          <a:p>
            <a:pPr lvl="0"/>
            <a:r>
              <a:rPr lang="en-GB" sz="1600" dirty="0"/>
              <a:t>Yes, providing that the goods have been bought before the 1</a:t>
            </a:r>
            <a:r>
              <a:rPr lang="en-GB" sz="1600" baseline="30000" dirty="0"/>
              <a:t>st</a:t>
            </a:r>
            <a:r>
              <a:rPr lang="en-GB" sz="1600" dirty="0"/>
              <a:t> of January 2021 and that the goods are exported to outside the EU by the end of March.</a:t>
            </a:r>
          </a:p>
          <a:p>
            <a:pPr lvl="0"/>
            <a:endParaRPr lang="en-GB" sz="1600" dirty="0"/>
          </a:p>
          <a:p>
            <a:pPr lvl="0"/>
            <a:r>
              <a:rPr lang="en-GB" sz="1600" b="1" dirty="0"/>
              <a:t>Will customers be able to get their Tax Free form stamped by Customs when leaving via an EU country in 2021?</a:t>
            </a:r>
          </a:p>
          <a:p>
            <a:pPr lvl="0"/>
            <a:r>
              <a:rPr lang="en-GB" sz="1600" dirty="0"/>
              <a:t>EU Customs will continue to stamp UK issued forms up to the end of March 2021 providing that the goods were sold before the 1</a:t>
            </a:r>
            <a:r>
              <a:rPr lang="en-GB" sz="1600" baseline="30000" dirty="0"/>
              <a:t>st</a:t>
            </a:r>
            <a:r>
              <a:rPr lang="en-GB" sz="1600" dirty="0"/>
              <a:t> January 2021.</a:t>
            </a:r>
          </a:p>
          <a:p>
            <a:pPr lvl="0"/>
            <a:endParaRPr lang="en-GB" sz="1600" dirty="0"/>
          </a:p>
          <a:p>
            <a:pPr lvl="0"/>
            <a:r>
              <a:rPr lang="en-GB" sz="1600" b="1" dirty="0"/>
              <a:t>Will customers be able to get a cash / credit card refunds when they leave the UK to a non-EU destination?</a:t>
            </a:r>
          </a:p>
          <a:p>
            <a:pPr lvl="0"/>
            <a:r>
              <a:rPr lang="en-GB" sz="1600" dirty="0"/>
              <a:t>Yes, customers will be able to get immediate refunds up to the end of March at Heathrow, Gatwick and Manchester airports. For all other UK departure points, customers should deposit their completed Tax Free forms into the Customs Drop-Box and await a credit card refund.</a:t>
            </a:r>
          </a:p>
          <a:p>
            <a:pPr lvl="0"/>
            <a:endParaRPr lang="en-GB" sz="1600" dirty="0"/>
          </a:p>
          <a:p>
            <a:pPr lvl="0"/>
            <a:r>
              <a:rPr lang="en-GB" sz="1600" b="1" dirty="0"/>
              <a:t>Will customers be able to get a cash / credit card refunds when they leave via the EU?</a:t>
            </a:r>
          </a:p>
          <a:p>
            <a:pPr lvl="0"/>
            <a:r>
              <a:rPr lang="en-GB" sz="1600" dirty="0"/>
              <a:t>Yes, customers will be able to get refunds up to the end of March where facilities are available. For details, please ask customers to visit the applicable Tax Free agent’s website.</a:t>
            </a:r>
          </a:p>
          <a:p>
            <a:pPr lvl="0"/>
            <a:endParaRPr lang="en-GB" sz="1600" dirty="0"/>
          </a:p>
          <a:p>
            <a:pPr lvl="0"/>
            <a:r>
              <a:rPr lang="en-GB" sz="1600" b="1" dirty="0"/>
              <a:t>What Tax Free option will be available from the 1</a:t>
            </a:r>
            <a:r>
              <a:rPr lang="en-GB" sz="1600" b="1" baseline="30000" dirty="0"/>
              <a:t>st</a:t>
            </a:r>
            <a:r>
              <a:rPr lang="en-GB" sz="1600" b="1" dirty="0"/>
              <a:t> January 2021?</a:t>
            </a:r>
          </a:p>
          <a:p>
            <a:r>
              <a:rPr lang="en-GB" sz="1600" dirty="0"/>
              <a:t>Tax Free shopping is available for goods purchased in the UK but goods purchased will need to be sent directly from the retailer to your overseas address, including addresses in the EU. Find out more at </a:t>
            </a:r>
            <a:r>
              <a:rPr lang="en-GB" sz="1600" b="1" dirty="0"/>
              <a:t>gov.uk/duty-free-goods</a:t>
            </a:r>
            <a:r>
              <a:rPr lang="en-GB" sz="1600" dirty="0"/>
              <a:t>.</a:t>
            </a:r>
          </a:p>
          <a:p>
            <a:pPr lvl="0"/>
            <a:endParaRPr lang="en-GB" dirty="0"/>
          </a:p>
        </p:txBody>
      </p:sp>
    </p:spTree>
    <p:extLst>
      <p:ext uri="{BB962C8B-B14F-4D97-AF65-F5344CB8AC3E}">
        <p14:creationId xmlns:p14="http://schemas.microsoft.com/office/powerpoint/2010/main" val="5628221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048935088738846A977E76E921F6BAE" ma:contentTypeVersion="12" ma:contentTypeDescription="Create a new document." ma:contentTypeScope="" ma:versionID="b51700008b6b49324ab56352d8248466">
  <xsd:schema xmlns:xsd="http://www.w3.org/2001/XMLSchema" xmlns:xs="http://www.w3.org/2001/XMLSchema" xmlns:p="http://schemas.microsoft.com/office/2006/metadata/properties" xmlns:ns2="b8a79738-09a7-4641-bd5f-f0dd952f34a6" xmlns:ns3="a634f0a6-e6b4-425f-a3db-74582b309640" targetNamespace="http://schemas.microsoft.com/office/2006/metadata/properties" ma:root="true" ma:fieldsID="77c69e95f262df417ab0b3b2afffdb53" ns2:_="" ns3:_="">
    <xsd:import namespace="b8a79738-09a7-4641-bd5f-f0dd952f34a6"/>
    <xsd:import namespace="a634f0a6-e6b4-425f-a3db-74582b30964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a79738-09a7-4641-bd5f-f0dd952f34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634f0a6-e6b4-425f-a3db-74582b30964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E92E88-0D39-4736-8C5F-62F7F5F6A79B}">
  <ds:schemaRefs>
    <ds:schemaRef ds:uri="http://schemas.microsoft.com/sharepoint/v3/contenttype/forms"/>
  </ds:schemaRefs>
</ds:datastoreItem>
</file>

<file path=customXml/itemProps2.xml><?xml version="1.0" encoding="utf-8"?>
<ds:datastoreItem xmlns:ds="http://schemas.openxmlformats.org/officeDocument/2006/customXml" ds:itemID="{03F296D1-4D88-46D1-8522-13C9534FF1C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CFBC09B-E0AC-4A8A-964F-9FEF26C786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a79738-09a7-4641-bd5f-f0dd952f34a6"/>
    <ds:schemaRef ds:uri="a634f0a6-e6b4-425f-a3db-74582b3096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6221</TotalTime>
  <Words>601</Words>
  <Application>Microsoft Office PowerPoint</Application>
  <PresentationFormat>Widescreen</PresentationFormat>
  <Paragraphs>33</Paragraphs>
  <Slides>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Lato</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Wilson, Dan</dc:creator>
  <cp:lastModifiedBy>Wright, David</cp:lastModifiedBy>
  <cp:revision>46</cp:revision>
  <dcterms:created xsi:type="dcterms:W3CDTF">2019-11-25T10:22:16Z</dcterms:created>
  <dcterms:modified xsi:type="dcterms:W3CDTF">2020-12-22T12:14:26Z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0x0101001048935088738846A977E76E921F6BAE</vt:lpwstr>
  </property>
</Properties>
</file>